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4"/>
  </p:notesMasterIdLst>
  <p:sldIdLst>
    <p:sldId id="256" r:id="rId2"/>
    <p:sldId id="257" r:id="rId3"/>
    <p:sldId id="262" r:id="rId4"/>
    <p:sldId id="329" r:id="rId5"/>
    <p:sldId id="264" r:id="rId6"/>
    <p:sldId id="265" r:id="rId7"/>
    <p:sldId id="266" r:id="rId8"/>
    <p:sldId id="267" r:id="rId9"/>
    <p:sldId id="330" r:id="rId10"/>
    <p:sldId id="268" r:id="rId11"/>
    <p:sldId id="258" r:id="rId12"/>
    <p:sldId id="259" r:id="rId13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ндин Ярослав Сергееич" initials="КЯС" lastIdx="1" clrIdx="0">
    <p:extLst>
      <p:ext uri="{19B8F6BF-5375-455C-9EA6-DF929625EA0E}">
        <p15:presenceInfo xmlns:p15="http://schemas.microsoft.com/office/powerpoint/2012/main" userId="S-1-5-21-1057353590-1888848875-3206411079-2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309"/>
    <a:srgbClr val="EE7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707" autoAdjust="0"/>
  </p:normalViewPr>
  <p:slideViewPr>
    <p:cSldViewPr snapToGrid="0">
      <p:cViewPr varScale="1">
        <p:scale>
          <a:sx n="96" d="100"/>
          <a:sy n="96" d="100"/>
        </p:scale>
        <p:origin x="1470" y="84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E98F5-0D7C-4805-940C-2C0A54A75247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3D948-300C-43DB-8F8C-93A05CF60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5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8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28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1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8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5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0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D948-300C-43DB-8F8C-93A05CF605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2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3D948-300C-43DB-8F8C-93A05CF605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2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1985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0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1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3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76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75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2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3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0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6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6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8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1986" cy="7578343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410B-4FFE-4968-B232-46B5B3881C7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99C2D853-D2EE-4266-8BB0-8CB48DD53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74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250" y="3779838"/>
            <a:ext cx="8329726" cy="1521909"/>
          </a:xfrm>
        </p:spPr>
        <p:txBody>
          <a:bodyPr anchor="t"/>
          <a:lstStyle/>
          <a:p>
            <a:pPr algn="ctr"/>
            <a:r>
              <a:rPr lang="ru-RU" sz="4400" b="1" spc="-15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СВАРОЧНЫЕ МАТЕРИАЛЫ</a:t>
            </a:r>
            <a:br>
              <a:rPr lang="ru-RU" sz="4400" b="1" spc="-15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</a:br>
            <a:r>
              <a:rPr lang="ru-RU" sz="4400" b="1" spc="-15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И КАК ИХ ХРАНИТЬ</a:t>
            </a:r>
            <a:endParaRPr lang="ru-RU" sz="4400" b="1" spc="-150" dirty="0">
              <a:solidFill>
                <a:schemeClr val="bg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48" y="1680483"/>
            <a:ext cx="1693930" cy="11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42316" y="331600"/>
            <a:ext cx="8057647" cy="1455937"/>
          </a:xfrm>
        </p:spPr>
        <p:txBody>
          <a:bodyPr>
            <a:normAutofit/>
          </a:bodyPr>
          <a:lstStyle/>
          <a:p>
            <a:pPr lvl="0" algn="r"/>
            <a:r>
              <a:rPr lang="ru-RU" sz="3200" b="1" dirty="0" smtClean="0"/>
              <a:t>Вывод: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096650" y="3649203"/>
            <a:ext cx="8932874" cy="149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F6A309"/>
                </a:solidFill>
              </a:rPr>
              <a:t>Температурный режим </a:t>
            </a:r>
            <a:r>
              <a:rPr lang="ru-RU" sz="1800" dirty="0">
                <a:solidFill>
                  <a:schemeClr val="bg1"/>
                </a:solidFill>
              </a:rPr>
              <a:t>для хранения сварочных электродов должен быть стабильным, не </a:t>
            </a:r>
            <a:r>
              <a:rPr lang="ru-RU" sz="1800" dirty="0" smtClean="0">
                <a:solidFill>
                  <a:schemeClr val="bg1"/>
                </a:solidFill>
              </a:rPr>
              <a:t>допускаются перепады </a:t>
            </a:r>
            <a:r>
              <a:rPr lang="ru-RU" sz="1800" dirty="0">
                <a:solidFill>
                  <a:schemeClr val="bg1"/>
                </a:solidFill>
              </a:rPr>
              <a:t>на протяжении суток. В случае </a:t>
            </a:r>
            <a:r>
              <a:rPr lang="ru-RU" sz="1800" dirty="0" smtClean="0">
                <a:solidFill>
                  <a:schemeClr val="bg1"/>
                </a:solidFill>
              </a:rPr>
              <a:t>соблюдения </a:t>
            </a:r>
            <a:r>
              <a:rPr lang="ru-RU" sz="1800" smtClean="0">
                <a:solidFill>
                  <a:schemeClr val="bg1"/>
                </a:solidFill>
              </a:rPr>
              <a:t>условий хранений, </a:t>
            </a:r>
            <a:r>
              <a:rPr lang="ru-RU" sz="1800" dirty="0">
                <a:solidFill>
                  <a:schemeClr val="bg1"/>
                </a:solidFill>
              </a:rPr>
              <a:t>срок годности электродов может быть неограниченным. Но длительное хранение всё же предполагает проведение повторных испытаний, а также в случае необходимости </a:t>
            </a:r>
            <a:r>
              <a:rPr lang="ru-RU" sz="1800" dirty="0" smtClean="0">
                <a:solidFill>
                  <a:schemeClr val="bg1"/>
                </a:solidFill>
              </a:rPr>
              <a:t>повторную </a:t>
            </a:r>
            <a:r>
              <a:rPr lang="ru-RU" sz="1800" dirty="0">
                <a:solidFill>
                  <a:schemeClr val="bg1"/>
                </a:solidFill>
              </a:rPr>
              <a:t>прокалку и сортировку.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b="1" dirty="0" smtClean="0"/>
          </a:p>
          <a:p>
            <a:pPr marL="0" indent="0" algn="just">
              <a:buFont typeface="Wingdings 3" charset="2"/>
              <a:buNone/>
            </a:pPr>
            <a:endParaRPr lang="ru-RU" dirty="0" smtClean="0"/>
          </a:p>
        </p:txBody>
      </p:sp>
      <p:pic>
        <p:nvPicPr>
          <p:cNvPr id="14" name="Рисунок 13" descr="В двух словах&quot;, Дума ТВ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1484428"/>
            <a:ext cx="4503737" cy="20131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875994" y="1455582"/>
            <a:ext cx="4153530" cy="20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rgbClr val="F6A309"/>
                </a:solidFill>
              </a:rPr>
              <a:t>Согласно требованиям, </a:t>
            </a:r>
            <a:r>
              <a:rPr lang="ru-RU" sz="1800" dirty="0">
                <a:solidFill>
                  <a:schemeClr val="bg1"/>
                </a:solidFill>
              </a:rPr>
              <a:t>сварочные электроды </a:t>
            </a:r>
            <a:r>
              <a:rPr lang="ru-RU" sz="1800" dirty="0" smtClean="0">
                <a:solidFill>
                  <a:schemeClr val="bg1"/>
                </a:solidFill>
              </a:rPr>
              <a:t>должны храниться </a:t>
            </a:r>
            <a:r>
              <a:rPr lang="ru-RU" sz="1800" dirty="0">
                <a:solidFill>
                  <a:schemeClr val="bg1"/>
                </a:solidFill>
              </a:rPr>
              <a:t>в специально отведённых для этого складах</a:t>
            </a:r>
            <a:r>
              <a:rPr lang="ru-RU" sz="1800" b="1" dirty="0">
                <a:solidFill>
                  <a:schemeClr val="bg1"/>
                </a:solidFill>
              </a:rPr>
              <a:t>, </a:t>
            </a:r>
            <a:r>
              <a:rPr lang="ru-RU" sz="1800" dirty="0">
                <a:solidFill>
                  <a:schemeClr val="bg1"/>
                </a:solidFill>
              </a:rPr>
              <a:t>которые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должны быть </a:t>
            </a:r>
            <a:r>
              <a:rPr lang="ru-RU" sz="1800" dirty="0" smtClean="0">
                <a:solidFill>
                  <a:schemeClr val="bg1"/>
                </a:solidFill>
              </a:rPr>
              <a:t>сухими </a:t>
            </a:r>
            <a:r>
              <a:rPr lang="ru-RU" sz="1800" dirty="0">
                <a:solidFill>
                  <a:schemeClr val="bg1"/>
                </a:solidFill>
              </a:rPr>
              <a:t>и </a:t>
            </a:r>
            <a:r>
              <a:rPr lang="ru-RU" sz="1800" dirty="0" smtClean="0">
                <a:solidFill>
                  <a:schemeClr val="bg1"/>
                </a:solidFill>
              </a:rPr>
              <a:t>отапливаемыми </a:t>
            </a:r>
            <a:r>
              <a:rPr lang="ru-RU" sz="1800" dirty="0">
                <a:solidFill>
                  <a:schemeClr val="bg1"/>
                </a:solidFill>
              </a:rPr>
              <a:t>зимой. Температура не должна снижаться ниже </a:t>
            </a:r>
            <a:r>
              <a:rPr lang="ru-RU" sz="1800" dirty="0" smtClean="0">
                <a:solidFill>
                  <a:schemeClr val="bg1"/>
                </a:solidFill>
              </a:rPr>
              <a:t>15°C</a:t>
            </a:r>
            <a:r>
              <a:rPr lang="ru-RU" sz="1800" dirty="0">
                <a:solidFill>
                  <a:schemeClr val="bg1"/>
                </a:solidFill>
              </a:rPr>
              <a:t>, при постоянной влажности, не больше 50</a:t>
            </a:r>
            <a:r>
              <a:rPr lang="ru-RU" sz="1800" dirty="0" smtClean="0">
                <a:solidFill>
                  <a:schemeClr val="bg1"/>
                </a:solidFill>
              </a:rPr>
              <a:t>%.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386144" y="5163053"/>
            <a:ext cx="8713818" cy="10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Электроды должны транспортироваться на поддонах или в закрытых деревянных ящиках. При перевозке автотранспортом нужно использовать крытые фургоны, даже в том случае, когда продукция находится в закрытых ящиках.</a:t>
            </a:r>
          </a:p>
        </p:txBody>
      </p:sp>
      <p:pic>
        <p:nvPicPr>
          <p:cNvPr id="20" name="Picture 2" descr="Восклицательный знак трафарет - 49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0" y="5179022"/>
            <a:ext cx="441580" cy="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99052" y="4762903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06744" y="2833595"/>
            <a:ext cx="581803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6</a:t>
            </a:r>
          </a:p>
          <a:p>
            <a:pPr algn="ctr"/>
            <a:r>
              <a:rPr lang="ru-RU" sz="2000" dirty="0" smtClean="0"/>
              <a:t>7</a:t>
            </a:r>
          </a:p>
          <a:p>
            <a:pPr algn="ctr"/>
            <a:r>
              <a:rPr lang="ru-RU" sz="2000" dirty="0" smtClean="0"/>
              <a:t>8</a:t>
            </a:r>
          </a:p>
          <a:p>
            <a:pPr algn="ctr"/>
            <a:r>
              <a:rPr lang="ru-RU" sz="2000" dirty="0" smtClean="0"/>
              <a:t>9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10</a:t>
            </a:r>
            <a:endParaRPr lang="ru-RU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99052" y="1726981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6864" y="4128592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189" y="331600"/>
            <a:ext cx="7422196" cy="145593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Вывод: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96650" y="1585818"/>
            <a:ext cx="8932874" cy="25427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F6A309"/>
                </a:solidFill>
              </a:rPr>
              <a:t>Д</a:t>
            </a:r>
            <a:r>
              <a:rPr lang="ru-RU" b="1" i="1" dirty="0" smtClean="0">
                <a:solidFill>
                  <a:srgbClr val="F6A309"/>
                </a:solidFill>
              </a:rPr>
              <a:t>ополнительные </a:t>
            </a:r>
            <a:r>
              <a:rPr lang="ru-RU" b="1" i="1" dirty="0">
                <a:solidFill>
                  <a:srgbClr val="F6A309"/>
                </a:solidFill>
              </a:rPr>
              <a:t>рекомендации по хранению сварочных электродов</a:t>
            </a:r>
            <a:r>
              <a:rPr lang="ru-RU" b="1" dirty="0">
                <a:solidFill>
                  <a:srgbClr val="F6A309"/>
                </a:solidFill>
              </a:rPr>
              <a:t>: 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Ящики </a:t>
            </a:r>
            <a:r>
              <a:rPr lang="ru-RU" sz="1800" dirty="0">
                <a:solidFill>
                  <a:schemeClr val="bg1"/>
                </a:solidFill>
              </a:rPr>
              <a:t>или коробки электродов необходимо хранить на паллетах или полках </a:t>
            </a:r>
            <a:r>
              <a:rPr lang="ru-RU" sz="1800" dirty="0" smtClean="0">
                <a:solidFill>
                  <a:schemeClr val="bg1"/>
                </a:solidFill>
              </a:rPr>
              <a:t>во избежание контакта </a:t>
            </a:r>
            <a:r>
              <a:rPr lang="ru-RU" sz="1800" dirty="0">
                <a:solidFill>
                  <a:schemeClr val="bg1"/>
                </a:solidFill>
              </a:rPr>
              <a:t>со стенами или полом;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При </a:t>
            </a:r>
            <a:r>
              <a:rPr lang="ru-RU" sz="1800" dirty="0">
                <a:solidFill>
                  <a:schemeClr val="bg1"/>
                </a:solidFill>
              </a:rPr>
              <a:t>сварке на открытом пространстве избегать попадания влаги в упаковку с электродами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Необходимо </a:t>
            </a:r>
            <a:r>
              <a:rPr lang="ru-RU" sz="1800" dirty="0">
                <a:solidFill>
                  <a:schemeClr val="bg1"/>
                </a:solidFill>
              </a:rPr>
              <a:t>герметично упаковать не полностью использованную пачку сварочных электродов, чтобы упаковка не отсырела.</a:t>
            </a:r>
          </a:p>
          <a:p>
            <a:pPr marL="0" lv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9052" y="4762903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06744" y="2833595"/>
            <a:ext cx="581803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11</a:t>
            </a:r>
          </a:p>
          <a:p>
            <a:pPr algn="ctr"/>
            <a:r>
              <a:rPr lang="ru-RU" sz="2000" dirty="0" smtClean="0"/>
              <a:t>12</a:t>
            </a:r>
          </a:p>
          <a:p>
            <a:pPr algn="ctr"/>
            <a:r>
              <a:rPr lang="ru-RU" sz="2000" dirty="0" smtClean="0"/>
              <a:t>13</a:t>
            </a:r>
          </a:p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14</a:t>
            </a:r>
          </a:p>
          <a:p>
            <a:pPr algn="ctr"/>
            <a:r>
              <a:rPr lang="ru-RU" sz="2000" dirty="0" smtClean="0"/>
              <a:t>15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9052" y="1726981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6864" y="2906185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97215" y="3465325"/>
            <a:ext cx="8057647" cy="1455937"/>
          </a:xfrm>
        </p:spPr>
        <p:txBody>
          <a:bodyPr>
            <a:normAutofit/>
          </a:bodyPr>
          <a:lstStyle/>
          <a:p>
            <a:pPr lvl="0" algn="ctr"/>
            <a:r>
              <a:rPr lang="ru-RU" sz="4800" b="1" dirty="0" smtClean="0"/>
              <a:t>Спасибо за внимание!)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490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1702" y="1722929"/>
            <a:ext cx="457200" cy="3964001"/>
            <a:chOff x="131702" y="1722929"/>
            <a:chExt cx="457200" cy="3964001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131702" y="2406320"/>
              <a:ext cx="457200" cy="2223434"/>
            </a:xfrm>
            <a:prstGeom prst="rect">
              <a:avLst/>
            </a:prstGeom>
          </p:spPr>
          <p:txBody>
            <a:bodyPr vert="wordArtVert" lIns="91440" tIns="45720" rIns="91440" bIns="45720" rtlCol="0" anchor="t">
              <a:noAutofit/>
            </a:bodyPr>
            <a:lstStyle>
              <a:lvl1pPr algn="l" defTabSz="503972" rtl="0" eaLnBrk="1" latinLnBrk="0" hangingPunct="1">
                <a:spcBef>
                  <a:spcPct val="0"/>
                </a:spcBef>
                <a:buNone/>
                <a:defRPr sz="3968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ru-RU" sz="2000" dirty="0" smtClean="0"/>
                <a:t>1</a:t>
              </a:r>
              <a:r>
                <a:rPr lang="ru-RU" sz="2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2</a:t>
              </a:r>
              <a:r>
                <a:rPr lang="ru-RU" sz="2000" dirty="0" smtClean="0"/>
                <a:t>345</a:t>
              </a:r>
              <a:endParaRPr lang="ru-RU" sz="2000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97646" y="1722929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9052" y="4762905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131702" y="3205212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947452" y="331601"/>
            <a:ext cx="3152511" cy="533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200" b="1" dirty="0" smtClean="0"/>
              <a:t>Введение:</a:t>
            </a:r>
            <a:endParaRPr lang="ru-RU" sz="3200" b="1" dirty="0"/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1096650" y="1550505"/>
            <a:ext cx="5113650" cy="15604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6A309"/>
                </a:solidFill>
              </a:rPr>
              <a:t>ЦЕЛЬ:</a:t>
            </a:r>
            <a:endParaRPr lang="ru-RU" sz="20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Мы хотим сохранить хорошее качество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сварочных материалов, которые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получает клиент.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02" y="2335696"/>
            <a:ext cx="5504768" cy="52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650" y="1585817"/>
            <a:ext cx="8932874" cy="2964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6A309"/>
                </a:solidFill>
              </a:rPr>
              <a:t>Сварочные материалы, </a:t>
            </a:r>
            <a:r>
              <a:rPr lang="ru-RU" sz="1800" dirty="0">
                <a:solidFill>
                  <a:schemeClr val="bg1"/>
                </a:solidFill>
              </a:rPr>
              <a:t>к которым относятся электроды, флюсы и сварочная проволока могут подвести вас при сварке, если не были обеспечены соответствующие условия их хранения.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6A309"/>
                </a:solidFill>
                <a:latin typeface="+mj-lt"/>
              </a:rPr>
              <a:t>Видимые нарушения хранения</a:t>
            </a:r>
          </a:p>
          <a:p>
            <a:pPr marL="0" indent="0" algn="just">
              <a:lnSpc>
                <a:spcPts val="1700"/>
              </a:lnSpc>
              <a:buNone/>
            </a:pPr>
            <a:r>
              <a:rPr lang="ru-RU" sz="1800" b="1" dirty="0" smtClean="0">
                <a:solidFill>
                  <a:srgbClr val="F6A309"/>
                </a:solidFill>
                <a:latin typeface="+mj-lt"/>
              </a:rPr>
              <a:t>до использования: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На обмазке электродов белый налет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Следы </a:t>
            </a:r>
            <a:r>
              <a:rPr lang="ru-RU" sz="1800" dirty="0">
                <a:solidFill>
                  <a:schemeClr val="bg1"/>
                </a:solidFill>
              </a:rPr>
              <a:t>ржавчины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endParaRPr lang="ru-RU" sz="1800" dirty="0">
              <a:solidFill>
                <a:schemeClr val="bg1"/>
              </a:solidFill>
            </a:endParaRP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Осыпание </a:t>
            </a:r>
            <a:r>
              <a:rPr lang="ru-RU" sz="1800" dirty="0">
                <a:solidFill>
                  <a:schemeClr val="bg1"/>
                </a:solidFill>
              </a:rPr>
              <a:t>обмазки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042316" y="331601"/>
            <a:ext cx="8057647" cy="115451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О чем мы?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5418" y="4618168"/>
            <a:ext cx="3542615" cy="248157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1702" y="1722929"/>
            <a:ext cx="457200" cy="3964001"/>
            <a:chOff x="131702" y="1722929"/>
            <a:chExt cx="457200" cy="3964001"/>
          </a:xfrm>
        </p:grpSpPr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31702" y="2406320"/>
              <a:ext cx="457200" cy="2223434"/>
            </a:xfrm>
            <a:prstGeom prst="rect">
              <a:avLst/>
            </a:prstGeom>
          </p:spPr>
          <p:txBody>
            <a:bodyPr vert="wordArtVert" lIns="91440" tIns="45720" rIns="91440" bIns="45720" rtlCol="0" anchor="t">
              <a:noAutofit/>
            </a:bodyPr>
            <a:lstStyle>
              <a:lvl1pPr algn="l" defTabSz="503972" rtl="0" eaLnBrk="1" latinLnBrk="0" hangingPunct="1">
                <a:spcBef>
                  <a:spcPct val="0"/>
                </a:spcBef>
                <a:buNone/>
                <a:defRPr sz="3968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ru-RU" sz="2000" dirty="0" smtClean="0"/>
                <a:t>1</a:t>
              </a:r>
              <a:r>
                <a:rPr lang="ru-RU" sz="2000" dirty="0" smtClean="0">
                  <a:solidFill>
                    <a:srgbClr val="F6A309"/>
                  </a:solidFill>
                </a:rPr>
                <a:t>2</a:t>
              </a:r>
              <a:r>
                <a:rPr lang="ru-RU" sz="2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3</a:t>
              </a:r>
              <a:r>
                <a:rPr lang="ru-RU" sz="2000" dirty="0" smtClean="0"/>
                <a:t>45</a:t>
              </a:r>
              <a:endParaRPr lang="ru-RU" sz="2000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7646" y="1722929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99052" y="4762905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31702" y="3563022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r/Welding - 舊的焊條還有用嗎？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"/>
          <a:stretch/>
        </p:blipFill>
        <p:spPr bwMode="auto">
          <a:xfrm>
            <a:off x="1307541" y="4726626"/>
            <a:ext cx="3371346" cy="17198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78104" y="6562560"/>
            <a:ext cx="369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1 </a:t>
            </a:r>
            <a:r>
              <a:rPr lang="ru-RU" sz="1400" dirty="0" smtClean="0">
                <a:solidFill>
                  <a:schemeClr val="bg1"/>
                </a:solidFill>
              </a:rPr>
              <a:t>«Яркий пример нарушения»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1214" y="4618168"/>
            <a:ext cx="3553543" cy="248157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654731" y="6562560"/>
            <a:ext cx="331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3 «Белый налет на обмазке»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https://img.ixbt.site/live/images/original/36/51/49/2025/06/22/a6fad05a8f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 bwMode="auto">
          <a:xfrm>
            <a:off x="6654731" y="4722897"/>
            <a:ext cx="3310879" cy="175891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5563087" y="2579184"/>
            <a:ext cx="4734306" cy="169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buNone/>
            </a:pPr>
            <a:r>
              <a:rPr lang="ru-RU" sz="1800" b="1" dirty="0">
                <a:solidFill>
                  <a:srgbClr val="F6A309"/>
                </a:solidFill>
              </a:rPr>
              <a:t>Видимые нарушения </a:t>
            </a:r>
            <a:r>
              <a:rPr lang="ru-RU" sz="1800" b="1" dirty="0" smtClean="0">
                <a:solidFill>
                  <a:srgbClr val="F6A309"/>
                </a:solidFill>
              </a:rPr>
              <a:t>хранения</a:t>
            </a:r>
          </a:p>
          <a:p>
            <a:pPr marL="0" indent="0">
              <a:lnSpc>
                <a:spcPts val="1400"/>
              </a:lnSpc>
              <a:buNone/>
            </a:pPr>
            <a:r>
              <a:rPr lang="ru-RU" sz="1800" b="1" dirty="0" smtClean="0">
                <a:solidFill>
                  <a:srgbClr val="F6A309"/>
                </a:solidFill>
              </a:rPr>
              <a:t>во время </a:t>
            </a:r>
            <a:r>
              <a:rPr lang="ru-RU" sz="1800" b="1" dirty="0">
                <a:solidFill>
                  <a:srgbClr val="F6A309"/>
                </a:solidFill>
              </a:rPr>
              <a:t>использования</a:t>
            </a:r>
            <a:r>
              <a:rPr lang="ru-RU" sz="1800" b="1" dirty="0" smtClean="0">
                <a:solidFill>
                  <a:srgbClr val="F6A309"/>
                </a:solidFill>
              </a:rPr>
              <a:t>: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Стабильное залипание </a:t>
            </a:r>
            <a:r>
              <a:rPr lang="ru-RU" sz="1800" dirty="0">
                <a:solidFill>
                  <a:schemeClr val="bg1"/>
                </a:solidFill>
              </a:rPr>
              <a:t>стержней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«Пористый» шлак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endParaRPr lang="ru-RU" b="1" dirty="0" smtClean="0"/>
          </a:p>
          <a:p>
            <a:pPr marL="0" indent="0" algn="just">
              <a:buFont typeface="Wingdings 3" charset="2"/>
              <a:buNone/>
            </a:pPr>
            <a:endParaRPr lang="ru-RU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4857423" y="4618168"/>
            <a:ext cx="1594401" cy="248157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899902" y="6481814"/>
            <a:ext cx="1651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2 </a:t>
            </a:r>
            <a:r>
              <a:rPr lang="ru-RU" sz="1400" dirty="0" smtClean="0">
                <a:solidFill>
                  <a:schemeClr val="bg1"/>
                </a:solidFill>
              </a:rPr>
              <a:t>«Пористый шлак»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AutoShape 4" descr="нижнее положение шлак — копия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8" b="4325"/>
          <a:stretch/>
        </p:blipFill>
        <p:spPr>
          <a:xfrm>
            <a:off x="4936071" y="4732017"/>
            <a:ext cx="143931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Восклицательный знак трафарет - 4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15" y="1620412"/>
            <a:ext cx="597684" cy="12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42316" y="331600"/>
            <a:ext cx="8057647" cy="145593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Требования </a:t>
            </a:r>
            <a:r>
              <a:rPr lang="ru-RU" sz="3200" b="1" dirty="0"/>
              <a:t>к </a:t>
            </a:r>
            <a:r>
              <a:rPr lang="ru-RU" sz="3200" b="1" dirty="0" smtClean="0"/>
              <a:t>хранению</a:t>
            </a:r>
            <a:br>
              <a:rPr lang="ru-RU" sz="3200" b="1" dirty="0" smtClean="0"/>
            </a:br>
            <a:r>
              <a:rPr lang="ru-RU" sz="3200" b="1" dirty="0" smtClean="0"/>
              <a:t>сварочных материалов: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31702" y="1722929"/>
            <a:ext cx="457200" cy="3964001"/>
            <a:chOff x="131702" y="1722929"/>
            <a:chExt cx="457200" cy="3964001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31702" y="2406320"/>
              <a:ext cx="457200" cy="2223434"/>
            </a:xfrm>
            <a:prstGeom prst="rect">
              <a:avLst/>
            </a:prstGeom>
          </p:spPr>
          <p:txBody>
            <a:bodyPr vert="wordArtVert" lIns="91440" tIns="45720" rIns="91440" bIns="45720" rtlCol="0" anchor="t">
              <a:noAutofit/>
            </a:bodyPr>
            <a:lstStyle>
              <a:lvl1pPr algn="l" defTabSz="503972" rtl="0" eaLnBrk="1" latinLnBrk="0" hangingPunct="1">
                <a:spcBef>
                  <a:spcPct val="0"/>
                </a:spcBef>
                <a:buNone/>
                <a:defRPr sz="3968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ru-RU" sz="2000" dirty="0" smtClean="0"/>
                <a:t>1</a:t>
              </a:r>
              <a:r>
                <a:rPr lang="ru-RU" sz="2000" dirty="0" smtClean="0">
                  <a:solidFill>
                    <a:srgbClr val="F6A309"/>
                  </a:solidFill>
                </a:rPr>
                <a:t>2</a:t>
              </a:r>
              <a:r>
                <a:rPr lang="ru-RU" sz="2000" dirty="0" smtClean="0"/>
                <a:t>3</a:t>
              </a:r>
              <a:r>
                <a:rPr lang="ru-RU" sz="2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4</a:t>
              </a:r>
              <a:r>
                <a:rPr lang="ru-RU" sz="2000" dirty="0" smtClean="0"/>
                <a:t>5</a:t>
              </a:r>
              <a:endParaRPr lang="ru-RU" sz="2000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97646" y="1722929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9052" y="4762905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131702" y="3920828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729408" y="1585817"/>
            <a:ext cx="8300115" cy="20717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6A309"/>
                </a:solidFill>
              </a:rPr>
              <a:t>Формально срок </a:t>
            </a:r>
            <a:r>
              <a:rPr lang="ru-RU" sz="1900" b="1" dirty="0">
                <a:solidFill>
                  <a:srgbClr val="F6A309"/>
                </a:solidFill>
              </a:rPr>
              <a:t>годности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dirty="0">
                <a:solidFill>
                  <a:schemeClr val="bg1"/>
                </a:solidFill>
              </a:rPr>
              <a:t>электродов </a:t>
            </a:r>
            <a:r>
              <a:rPr lang="ru-RU" sz="1900" dirty="0" smtClean="0">
                <a:solidFill>
                  <a:schemeClr val="bg1"/>
                </a:solidFill>
              </a:rPr>
              <a:t>по </a:t>
            </a:r>
            <a:r>
              <a:rPr lang="ru-RU" sz="1900" dirty="0">
                <a:solidFill>
                  <a:schemeClr val="bg1"/>
                </a:solidFill>
              </a:rPr>
              <a:t>ГОСТу не имеет временных ограничений. На упаковке указывается только дата их изготовления. В соответствии с ГОСТ 9466-75 (пункт 3.15) электродная продукция не имеет ограничений </a:t>
            </a:r>
            <a:r>
              <a:rPr lang="ru-RU" sz="1900" dirty="0" smtClean="0">
                <a:solidFill>
                  <a:schemeClr val="bg1"/>
                </a:solidFill>
              </a:rPr>
              <a:t>хранения,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но </a:t>
            </a:r>
            <a:r>
              <a:rPr lang="ru-RU" sz="1800" dirty="0">
                <a:solidFill>
                  <a:schemeClr val="bg1"/>
                </a:solidFill>
              </a:rPr>
              <a:t>только при условии строгого соблюдения правил хранения и транспортировки</a:t>
            </a:r>
            <a:r>
              <a:rPr lang="ru-RU" sz="1800" dirty="0" smtClean="0">
                <a:solidFill>
                  <a:schemeClr val="bg1"/>
                </a:solidFill>
              </a:rPr>
              <a:t>, которые </a:t>
            </a:r>
            <a:r>
              <a:rPr lang="ru-RU" sz="1800" dirty="0">
                <a:solidFill>
                  <a:schemeClr val="bg1"/>
                </a:solidFill>
              </a:rPr>
              <a:t>указаны в этом же нормативном документе (</a:t>
            </a:r>
            <a:r>
              <a:rPr lang="ru-RU" sz="1800" dirty="0" err="1">
                <a:solidFill>
                  <a:schemeClr val="bg1"/>
                </a:solidFill>
              </a:rPr>
              <a:t>п.п</a:t>
            </a:r>
            <a:r>
              <a:rPr lang="ru-RU" sz="1800" dirty="0">
                <a:solidFill>
                  <a:schemeClr val="bg1"/>
                </a:solidFill>
              </a:rPr>
              <a:t>. 6.10÷6.11</a:t>
            </a:r>
            <a:r>
              <a:rPr lang="ru-RU" sz="1800" dirty="0" smtClean="0">
                <a:solidFill>
                  <a:schemeClr val="bg1"/>
                </a:solidFill>
              </a:rPr>
              <a:t>).</a:t>
            </a:r>
            <a:endParaRPr lang="ru-RU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30" y="4812152"/>
            <a:ext cx="2532893" cy="17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42316" y="331600"/>
            <a:ext cx="8057647" cy="145593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Влажность </a:t>
            </a:r>
            <a:r>
              <a:rPr lang="ru-RU" sz="3200" b="1" dirty="0"/>
              <a:t>и </a:t>
            </a:r>
            <a:r>
              <a:rPr lang="ru-RU" sz="3200" b="1" dirty="0" smtClean="0"/>
              <a:t>температура: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31702" y="1722929"/>
            <a:ext cx="457200" cy="3964001"/>
            <a:chOff x="131702" y="1722929"/>
            <a:chExt cx="457200" cy="3964001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31702" y="2406320"/>
              <a:ext cx="457200" cy="2223434"/>
            </a:xfrm>
            <a:prstGeom prst="rect">
              <a:avLst/>
            </a:prstGeom>
          </p:spPr>
          <p:txBody>
            <a:bodyPr vert="wordArtVert" lIns="91440" tIns="45720" rIns="91440" bIns="45720" rtlCol="0" anchor="t">
              <a:noAutofit/>
            </a:bodyPr>
            <a:lstStyle>
              <a:lvl1pPr algn="l" defTabSz="503972" rtl="0" eaLnBrk="1" latinLnBrk="0" hangingPunct="1">
                <a:spcBef>
                  <a:spcPct val="0"/>
                </a:spcBef>
                <a:buNone/>
                <a:defRPr sz="3968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r"/>
              <a:r>
                <a:rPr lang="ru-RU" sz="2000" dirty="0" smtClean="0"/>
                <a:t>1</a:t>
              </a:r>
              <a:r>
                <a:rPr lang="ru-RU" sz="2000" dirty="0" smtClean="0">
                  <a:solidFill>
                    <a:srgbClr val="F6A309"/>
                  </a:solidFill>
                </a:rPr>
                <a:t>2</a:t>
              </a:r>
              <a:r>
                <a:rPr lang="ru-RU" sz="2000" dirty="0" smtClean="0"/>
                <a:t>34</a:t>
              </a:r>
              <a:r>
                <a:rPr lang="ru-RU" sz="20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5</a:t>
              </a:r>
              <a:endPara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97646" y="1722929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99052" y="4762905"/>
              <a:ext cx="0" cy="9240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131702" y="4298515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96650" y="1585818"/>
            <a:ext cx="8932874" cy="2005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F6A309"/>
                </a:solidFill>
              </a:rPr>
              <a:t>По ГОСТ 9466-75 </a:t>
            </a:r>
            <a:r>
              <a:rPr lang="ru-RU" sz="1800" dirty="0">
                <a:solidFill>
                  <a:schemeClr val="bg1"/>
                </a:solidFill>
              </a:rPr>
              <a:t>продукция должна хранится в отапливаемых сухих помещениях, с уровнем влажности, который не должен превышать определенные </a:t>
            </a:r>
            <a:r>
              <a:rPr lang="ru-RU" sz="1800" dirty="0" smtClean="0">
                <a:solidFill>
                  <a:schemeClr val="bg1"/>
                </a:solidFill>
              </a:rPr>
              <a:t>показатели.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6A309"/>
                </a:solidFill>
                <a:latin typeface="+mj-lt"/>
              </a:rPr>
              <a:t>Требования: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При </a:t>
            </a:r>
            <a:r>
              <a:rPr lang="ru-RU" sz="1800" dirty="0">
                <a:solidFill>
                  <a:schemeClr val="bg1"/>
                </a:solidFill>
              </a:rPr>
              <a:t>температуре не ниже 15°С 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sz="1800" dirty="0">
                <a:solidFill>
                  <a:schemeClr val="bg1"/>
                </a:solidFill>
              </a:rPr>
              <a:t>относительной влажности не более 50%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67089" y="3590926"/>
            <a:ext cx="8932874" cy="70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0" algn="just">
              <a:buNone/>
            </a:pPr>
            <a:r>
              <a:rPr lang="ru-RU" sz="1800" b="1" dirty="0">
                <a:solidFill>
                  <a:srgbClr val="F6A309"/>
                </a:solidFill>
              </a:rPr>
              <a:t>В зимнее </a:t>
            </a:r>
            <a:r>
              <a:rPr lang="ru-RU" sz="1800" dirty="0">
                <a:solidFill>
                  <a:schemeClr val="bg1"/>
                </a:solidFill>
              </a:rPr>
              <a:t>время складские помещения должны отапливаться, для обмазки очень губительны резкие температурные перепады.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ru-RU" dirty="0" smtClean="0"/>
          </a:p>
        </p:txBody>
      </p:sp>
      <p:pic>
        <p:nvPicPr>
          <p:cNvPr id="15" name="Picture 2" descr="Восклицательный знак трафарет - 49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0" y="3606895"/>
            <a:ext cx="296120" cy="5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Арктические морозы идут на Москву, — синоптик Тишковец - ЯПлакалъ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03" y="4582634"/>
            <a:ext cx="3402031" cy="218409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4863218" y="4439516"/>
            <a:ext cx="3542615" cy="23513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Отопление складов и складских помещений: воздушное и инфракрасно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4582635"/>
            <a:ext cx="3282950" cy="184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08551" y="6442462"/>
            <a:ext cx="355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4 «Перепады температур»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46417" y="4449500"/>
            <a:ext cx="1483108" cy="235135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599534" y="6428174"/>
            <a:ext cx="72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5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Течет крыша на последнем этаже: что делать? - PROzaliv.ru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r="29936"/>
          <a:stretch/>
        </p:blipFill>
        <p:spPr bwMode="auto">
          <a:xfrm>
            <a:off x="8658225" y="4572785"/>
            <a:ext cx="1238250" cy="1855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4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99052" y="4762903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06744" y="2833595"/>
            <a:ext cx="581803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ru-RU" sz="2000" dirty="0" smtClean="0"/>
              <a:t>7</a:t>
            </a:r>
          </a:p>
          <a:p>
            <a:pPr algn="ctr"/>
            <a:r>
              <a:rPr lang="ru-RU" sz="2000" dirty="0" smtClean="0"/>
              <a:t>8</a:t>
            </a:r>
          </a:p>
          <a:p>
            <a:pPr algn="ctr"/>
            <a:r>
              <a:rPr lang="ru-RU" sz="2000" dirty="0" smtClean="0"/>
              <a:t>9</a:t>
            </a:r>
          </a:p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10</a:t>
            </a:r>
            <a:endParaRPr lang="ru-RU" sz="2000" dirty="0">
              <a:solidFill>
                <a:srgbClr val="F6A309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99052" y="1726981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864" y="2896141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42316" y="331600"/>
            <a:ext cx="8057647" cy="145593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Влажность</a:t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температура: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96650" y="1585817"/>
            <a:ext cx="8932874" cy="528170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1800" b="1" dirty="0">
                <a:solidFill>
                  <a:srgbClr val="F6A309"/>
                </a:solidFill>
              </a:rPr>
              <a:t>Картонные коробки, </a:t>
            </a:r>
            <a:r>
              <a:rPr lang="ru-RU" sz="1800" dirty="0">
                <a:solidFill>
                  <a:schemeClr val="bg1"/>
                </a:solidFill>
              </a:rPr>
              <a:t>запакованные в </a:t>
            </a:r>
            <a:r>
              <a:rPr lang="ru-RU" sz="1800" dirty="0" err="1">
                <a:solidFill>
                  <a:schemeClr val="bg1"/>
                </a:solidFill>
              </a:rPr>
              <a:t>термоусадочную</a:t>
            </a:r>
            <a:r>
              <a:rPr lang="ru-RU" sz="1800" dirty="0">
                <a:solidFill>
                  <a:schemeClr val="bg1"/>
                </a:solidFill>
              </a:rPr>
              <a:t> пленку, не обеспечивают 100% герметичность электродов, поэтому влага из окружающей </a:t>
            </a:r>
            <a:r>
              <a:rPr lang="ru-RU" sz="1800" dirty="0" smtClean="0">
                <a:solidFill>
                  <a:schemeClr val="bg1"/>
                </a:solidFill>
              </a:rPr>
              <a:t>среды </a:t>
            </a:r>
            <a:r>
              <a:rPr lang="ru-RU" sz="1800" dirty="0">
                <a:solidFill>
                  <a:schemeClr val="bg1"/>
                </a:solidFill>
              </a:rPr>
              <a:t>может проникать внутрь упаковки и впитываться в электродное покрытие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0" indent="0" fontAlgn="base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rgbClr val="F6A309"/>
                </a:solidFill>
              </a:rPr>
              <a:t>Вывод:</a:t>
            </a:r>
            <a:endParaRPr lang="ru-RU" sz="1800" b="1" dirty="0">
              <a:solidFill>
                <a:srgbClr val="F6A309"/>
              </a:solidFill>
            </a:endParaRPr>
          </a:p>
          <a:p>
            <a:pPr marL="0" indent="0" algn="just" fontAlgn="base">
              <a:buNone/>
            </a:pPr>
            <a:r>
              <a:rPr lang="ru-RU" sz="1800" dirty="0">
                <a:solidFill>
                  <a:schemeClr val="bg1"/>
                </a:solidFill>
              </a:rPr>
              <a:t>Все покрытые электроды чувствительны к насыщению влагой. Высокое содержание влаги в покрытии может привести к </a:t>
            </a:r>
            <a:r>
              <a:rPr lang="ru-RU" sz="1800" dirty="0" smtClean="0">
                <a:solidFill>
                  <a:schemeClr val="bg1"/>
                </a:solidFill>
              </a:rPr>
              <a:t>«пористости» при сварке, </a:t>
            </a:r>
            <a:r>
              <a:rPr lang="ru-RU" sz="1800" dirty="0">
                <a:solidFill>
                  <a:schemeClr val="bg1"/>
                </a:solidFill>
              </a:rPr>
              <a:t>водородному растрескиванию или снижению сварочно-технологических характеристик электродов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</a:p>
          <a:p>
            <a:pPr marL="0" indent="0" fontAlgn="base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Поэтому важно соблюдать требования к условиям хранения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098" name="Picture 2" descr="Электроды Goodel ОК-46 3 мм (1 кг) в Саратове — купить электроды Goodel  ОК-46 3 мм по низкой цене | «Солфит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0" y="2623603"/>
            <a:ext cx="2312470" cy="23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Электроды Goodel МР-3 d=3 мм (1 кг) в Саратове — купить электроды Goodel  МР-3 d=3 мм (1 кг) оптом и в розницу по низкой цене | «Солфит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20" y="2623603"/>
            <a:ext cx="2315405" cy="23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варочные электроды Goodel OK 46 d3 мм 5,5 кг (0000303GC55) — купить в  Москве: цены, характеристики, отзывы и фото в интернет-магазине Петрович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4" y="2651006"/>
            <a:ext cx="2258501" cy="22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осклицательный знак трафарет - 49 фот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5" y="6328592"/>
            <a:ext cx="227111" cy="4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042316" y="331600"/>
            <a:ext cx="8057647" cy="145593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/>
              <a:t>С</a:t>
            </a:r>
            <a:r>
              <a:rPr lang="ru-RU" sz="3200" b="1" dirty="0" smtClean="0"/>
              <a:t>корость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 smtClean="0"/>
              <a:t>поглощения влаги.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9052" y="4762903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06744" y="2833595"/>
            <a:ext cx="581803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6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7</a:t>
            </a:r>
          </a:p>
          <a:p>
            <a:pPr algn="ctr"/>
            <a:r>
              <a:rPr lang="ru-RU" sz="2000" dirty="0" smtClean="0"/>
              <a:t>8</a:t>
            </a:r>
          </a:p>
          <a:p>
            <a:pPr algn="ctr"/>
            <a:r>
              <a:rPr lang="ru-RU" sz="2000" dirty="0" smtClean="0"/>
              <a:t>9</a:t>
            </a:r>
          </a:p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10</a:t>
            </a:r>
            <a:endParaRPr lang="ru-RU" sz="2000" dirty="0">
              <a:solidFill>
                <a:srgbClr val="F6A30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9052" y="1726981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6864" y="3214192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96650" y="1585817"/>
            <a:ext cx="8932874" cy="27004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6A309"/>
                </a:solidFill>
              </a:rPr>
              <a:t>Сварочные материалы, </a:t>
            </a:r>
            <a:r>
              <a:rPr lang="ru-RU" sz="1800" dirty="0">
                <a:solidFill>
                  <a:schemeClr val="bg1"/>
                </a:solidFill>
              </a:rPr>
              <a:t>к которым относятся электроды, флюсы и сварочная проволока могут подвести вас при сварке, если не были обеспечены соответствующие условия их хранения.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6A309"/>
                </a:solidFill>
              </a:rPr>
              <a:t>Однако, скорость поглощения </a:t>
            </a:r>
            <a:r>
              <a:rPr lang="ru-RU" sz="1800" b="1" dirty="0" smtClean="0">
                <a:solidFill>
                  <a:srgbClr val="F6A309"/>
                </a:solidFill>
              </a:rPr>
              <a:t>при:</a:t>
            </a:r>
          </a:p>
          <a:p>
            <a:pPr lvl="0"/>
            <a:r>
              <a:rPr lang="ru-RU" sz="1800" dirty="0">
                <a:solidFill>
                  <a:schemeClr val="bg1"/>
                </a:solidFill>
              </a:rPr>
              <a:t>5-15°С при максимальной относительной влажности 60</a:t>
            </a:r>
            <a:r>
              <a:rPr lang="ru-RU" sz="1800" dirty="0" smtClean="0">
                <a:solidFill>
                  <a:schemeClr val="bg1"/>
                </a:solidFill>
              </a:rPr>
              <a:t>%;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15-25°С </a:t>
            </a:r>
            <a:r>
              <a:rPr lang="ru-RU" sz="1800" dirty="0">
                <a:solidFill>
                  <a:schemeClr val="bg1"/>
                </a:solidFill>
              </a:rPr>
              <a:t>при максимальной относительной влажности 50</a:t>
            </a:r>
            <a:r>
              <a:rPr lang="ru-RU" sz="1800" dirty="0" smtClean="0">
                <a:solidFill>
                  <a:schemeClr val="bg1"/>
                </a:solidFill>
              </a:rPr>
              <a:t>%;</a:t>
            </a:r>
          </a:p>
          <a:p>
            <a:pPr lvl="0"/>
            <a:r>
              <a:rPr lang="ru-RU" sz="1800" dirty="0">
                <a:solidFill>
                  <a:schemeClr val="bg1"/>
                </a:solidFill>
              </a:rPr>
              <a:t>&gt;25°С при максимальной относительной влажности 40%.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pPr lvl="0"/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386144" y="4286250"/>
            <a:ext cx="8713818" cy="104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0" algn="just">
              <a:buNone/>
            </a:pPr>
            <a:r>
              <a:rPr lang="ru-RU" sz="1800" dirty="0">
                <a:solidFill>
                  <a:schemeClr val="bg1"/>
                </a:solidFill>
              </a:rPr>
              <a:t>При более низких температурах уровень влажности можно поддерживать на низком уровне, обеспечивая температуру хранения не менее чем на 10 °C выше температуры окружающего воздуха.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15" name="Picture 2" descr="Восклицательный знак трафарет - 49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0" y="4302219"/>
            <a:ext cx="441580" cy="8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20" y="4810125"/>
            <a:ext cx="8832804" cy="2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042316" y="331600"/>
            <a:ext cx="8057647" cy="1455937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Как избежать попадания влаги?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9052" y="4762903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06744" y="2833595"/>
            <a:ext cx="581803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6</a:t>
            </a:r>
          </a:p>
          <a:p>
            <a:pPr algn="ctr"/>
            <a:r>
              <a:rPr lang="ru-RU" sz="2000" dirty="0" smtClean="0"/>
              <a:t>7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8</a:t>
            </a:r>
          </a:p>
          <a:p>
            <a:pPr algn="ctr"/>
            <a:r>
              <a:rPr lang="ru-RU" sz="2000" dirty="0" smtClean="0"/>
              <a:t>9</a:t>
            </a:r>
          </a:p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10</a:t>
            </a:r>
            <a:endParaRPr lang="ru-RU" sz="2000" dirty="0">
              <a:solidFill>
                <a:srgbClr val="F6A30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9052" y="1726981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6864" y="3502429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96650" y="1585818"/>
            <a:ext cx="8932874" cy="3177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F6A309"/>
                </a:solidFill>
              </a:rPr>
              <a:t>Советы:</a:t>
            </a:r>
          </a:p>
          <a:p>
            <a:pPr lvl="0"/>
            <a:r>
              <a:rPr lang="ru-RU" sz="1800" dirty="0" smtClean="0">
                <a:solidFill>
                  <a:schemeClr val="bg1"/>
                </a:solidFill>
              </a:rPr>
              <a:t>Перед </a:t>
            </a:r>
            <a:r>
              <a:rPr lang="ru-RU" sz="1800" dirty="0">
                <a:solidFill>
                  <a:schemeClr val="bg1"/>
                </a:solidFill>
              </a:rPr>
              <a:t>вскрытием холодных упаковок необходимо дать им достичь температуры окружающей среды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При более высоких температурах низкий уровень влажности можно поддерживать за счет осушения воздуха 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Установить </a:t>
            </a:r>
            <a:r>
              <a:rPr lang="ru-RU" sz="1800" dirty="0">
                <a:solidFill>
                  <a:schemeClr val="bg1"/>
                </a:solidFill>
              </a:rPr>
              <a:t>стационарные или переносные электронные приборы, контролирующие температурные и влажностные </a:t>
            </a:r>
            <a:r>
              <a:rPr lang="ru-RU" sz="1800" dirty="0" smtClean="0">
                <a:solidFill>
                  <a:schemeClr val="bg1"/>
                </a:solidFill>
              </a:rPr>
              <a:t>показатели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Не хранить на полу, а 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bg1"/>
                </a:solidFill>
              </a:rPr>
              <a:t>деревянных ящиках или коробах из плотного </a:t>
            </a:r>
            <a:r>
              <a:rPr lang="ru-RU" sz="1800" dirty="0" smtClean="0">
                <a:solidFill>
                  <a:schemeClr val="bg1"/>
                </a:solidFill>
              </a:rPr>
              <a:t>картона на поддонах</a:t>
            </a:r>
            <a:endParaRPr lang="ru-RU" sz="1800" dirty="0">
              <a:solidFill>
                <a:schemeClr val="bg1"/>
              </a:solidFill>
            </a:endParaRPr>
          </a:p>
          <a:p>
            <a:pPr lvl="0"/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67089" y="6129792"/>
            <a:ext cx="8932874" cy="707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800" dirty="0">
                <a:solidFill>
                  <a:schemeClr val="bg1"/>
                </a:solidFill>
              </a:rPr>
              <a:t>Если </a:t>
            </a:r>
            <a:r>
              <a:rPr lang="ru-RU" sz="1800" dirty="0" smtClean="0">
                <a:solidFill>
                  <a:schemeClr val="bg1"/>
                </a:solidFill>
              </a:rPr>
              <a:t>электроды не </a:t>
            </a:r>
            <a:r>
              <a:rPr lang="ru-RU" sz="1800" dirty="0">
                <a:solidFill>
                  <a:schemeClr val="bg1"/>
                </a:solidFill>
              </a:rPr>
              <a:t>хранятся при указанных условиях, срок их хранения составит не более трех лет. </a:t>
            </a:r>
          </a:p>
          <a:p>
            <a:pPr marL="0" indent="0" algn="just">
              <a:buFont typeface="Wingdings 3" charset="2"/>
              <a:buNone/>
            </a:pPr>
            <a:endParaRPr lang="ru-RU" dirty="0" smtClean="0"/>
          </a:p>
        </p:txBody>
      </p:sp>
      <p:pic>
        <p:nvPicPr>
          <p:cNvPr id="15" name="Picture 2" descr="Восклицательный знак трафарет - 49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20" y="6145761"/>
            <a:ext cx="296120" cy="5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6"/>
          <a:stretch/>
        </p:blipFill>
        <p:spPr>
          <a:xfrm>
            <a:off x="1167089" y="4813299"/>
            <a:ext cx="8862435" cy="12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042316" y="331601"/>
            <a:ext cx="8057647" cy="506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r" defTabSz="503972" rtl="0" eaLnBrk="1" latinLnBrk="0" hangingPunct="1">
              <a:spcBef>
                <a:spcPct val="0"/>
              </a:spcBef>
              <a:buNone/>
              <a:defRPr sz="5952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Транспортировка: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1" y="331600"/>
            <a:ext cx="1264388" cy="83590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126281" y="1470539"/>
            <a:ext cx="8973682" cy="333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7979" indent="-377979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ts val="110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2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6A309"/>
                </a:solidFill>
              </a:rPr>
              <a:t>Транспортирование электродов</a:t>
            </a:r>
            <a:r>
              <a:rPr lang="ru-RU" sz="1800" b="1" dirty="0" smtClean="0">
                <a:solidFill>
                  <a:srgbClr val="F6A309"/>
                </a:solidFill>
              </a:rPr>
              <a:t>: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Согласно </a:t>
            </a:r>
            <a:r>
              <a:rPr lang="ru-RU" sz="1800" dirty="0">
                <a:solidFill>
                  <a:schemeClr val="bg1"/>
                </a:solidFill>
              </a:rPr>
              <a:t>ГОСТ 9466-75, </a:t>
            </a:r>
            <a:r>
              <a:rPr lang="ru-RU" sz="1800" dirty="0" smtClean="0">
                <a:solidFill>
                  <a:schemeClr val="bg1"/>
                </a:solidFill>
              </a:rPr>
              <a:t>электроды транспортируются </a:t>
            </a:r>
            <a:r>
              <a:rPr lang="ru-RU" sz="1800" dirty="0">
                <a:solidFill>
                  <a:schemeClr val="bg1"/>
                </a:solidFill>
              </a:rPr>
              <a:t>любыми видами транспорта в крытых средствах в соответствии с правилами </a:t>
            </a:r>
            <a:r>
              <a:rPr lang="ru-RU" sz="1800" dirty="0" smtClean="0">
                <a:solidFill>
                  <a:schemeClr val="bg1"/>
                </a:solidFill>
              </a:rPr>
              <a:t>перевозки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грузов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закрытой таре, предохраняющей </a:t>
            </a:r>
            <a:r>
              <a:rPr lang="ru-RU" sz="1800" dirty="0">
                <a:solidFill>
                  <a:schemeClr val="bg1"/>
                </a:solidFill>
              </a:rPr>
              <a:t>электроды от атмосферных осадков и загрязнения с соблюдением условий, предотвращающих механические повреждения электродов и их упаковки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ru-RU" sz="1800" dirty="0">
                <a:solidFill>
                  <a:schemeClr val="bg1"/>
                </a:solidFill>
              </a:rPr>
              <a:t>поддонах или в закрытых деревянных ящиках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При перевозке автотранспортом нужно использовать крытые фургоны, даже в том случае, когда продукция находится в закрытых ящиках.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ru-RU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052" y="4762903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06744" y="2833595"/>
            <a:ext cx="581803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6</a:t>
            </a:r>
          </a:p>
          <a:p>
            <a:pPr algn="ctr"/>
            <a:r>
              <a:rPr lang="ru-RU" sz="2000" dirty="0" smtClean="0"/>
              <a:t>7</a:t>
            </a:r>
          </a:p>
          <a:p>
            <a:pPr algn="ctr"/>
            <a:r>
              <a:rPr lang="ru-RU" sz="2000" dirty="0" smtClean="0"/>
              <a:t>8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9</a:t>
            </a:r>
          </a:p>
          <a:p>
            <a:pPr algn="ctr"/>
            <a:r>
              <a:rPr lang="ru-RU" sz="2000" dirty="0" smtClean="0">
                <a:solidFill>
                  <a:srgbClr val="F6A309"/>
                </a:solidFill>
              </a:rPr>
              <a:t>10</a:t>
            </a:r>
            <a:endParaRPr lang="ru-RU" sz="2000" dirty="0">
              <a:solidFill>
                <a:srgbClr val="F6A309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9052" y="1726981"/>
            <a:ext cx="0" cy="9240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6864" y="3800602"/>
            <a:ext cx="581083" cy="288758"/>
          </a:xfrm>
          <a:prstGeom prst="rect">
            <a:avLst/>
          </a:prstGeom>
          <a:noFill/>
          <a:ln w="63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Грузовик «Крытый» фургон/тент - Грузовое такси в Омске от компании  &quot;ГРУЗЕНЫШ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57" y="4613647"/>
            <a:ext cx="4693856" cy="27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6A309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2283</TotalTime>
  <Words>766</Words>
  <Application>Microsoft Office PowerPoint</Application>
  <PresentationFormat>Произвольный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Wingdings 3</vt:lpstr>
      <vt:lpstr>Грань</vt:lpstr>
      <vt:lpstr>СВАРОЧНЫЕ МАТЕРИАЛЫ И КАК ИХ ХРАНИТЬ</vt:lpstr>
      <vt:lpstr>Презентация PowerPoint</vt:lpstr>
      <vt:lpstr>О чем мы?</vt:lpstr>
      <vt:lpstr>Требования к хранению сварочных материалов:</vt:lpstr>
      <vt:lpstr>Влажность и температура:</vt:lpstr>
      <vt:lpstr>Влажность и температура:</vt:lpstr>
      <vt:lpstr>Скорость поглощения влаги.</vt:lpstr>
      <vt:lpstr>Как избежать попадания влаги?</vt:lpstr>
      <vt:lpstr>Презентация PowerPoint</vt:lpstr>
      <vt:lpstr>Вывод:</vt:lpstr>
      <vt:lpstr>Вывод:</vt:lpstr>
      <vt:lpstr>Спасибо за внимание!)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Лосев Евгений Валерьевич</dc:creator>
  <cp:lastModifiedBy>Белоногова Ирина Анатольевна</cp:lastModifiedBy>
  <cp:revision>373</cp:revision>
  <dcterms:created xsi:type="dcterms:W3CDTF">2022-05-26T05:17:28Z</dcterms:created>
  <dcterms:modified xsi:type="dcterms:W3CDTF">2025-08-07T10:23:47Z</dcterms:modified>
</cp:coreProperties>
</file>